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239825B-7C0F-40AA-856F-DFF051EE4C0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05C40AB-9865-4482-B297-9E4E1067477D}" type="datetimeFigureOut">
              <a:rPr lang="en-US" smtClean="0"/>
              <a:t>5/1/2014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hXIMUkSXX0" TargetMode="External"/><Relationship Id="rId2" Type="http://schemas.openxmlformats.org/officeDocument/2006/relationships/hyperlink" Target="http://www.mathsisfun.com/numbers/nature-golden-ratio-fibonacci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Fibonacci Sequence and the Golden Ratio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math is all around you.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44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that?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0" dirty="0" smtClean="0"/>
                  <a:t>From Earlier: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endParaRPr lang="en-US" b="0" dirty="0" smtClean="0">
                  <a:solidFill>
                    <a:srgbClr val="00B0F0"/>
                  </a:solidFill>
                </a:endParaRPr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169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668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φ</m:t>
                      </m:r>
                      <m:r>
                        <a:rPr lang="en-US" b="0" i="1" smtClean="0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φ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φ</m:t>
                      </m:r>
                      <m:r>
                        <a:rPr lang="el-G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φ</m:t>
                      </m:r>
                      <m:r>
                        <a:rPr lang="en-US" b="0" i="1" smtClean="0"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φ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φ</m:t>
                      </m:r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φ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φ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668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97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find a pattern?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1, 1, 2, 3, 5, … </a:t>
            </a:r>
          </a:p>
          <a:p>
            <a:pPr marL="0" indent="0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smtClean="0"/>
              <a:t> 8, 13, 21, 34, 55, …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smtClean="0"/>
              <a:t>What comes next?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9351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the pattern?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3600" dirty="0" smtClean="0"/>
                  <a:t>The Fibonacci Sequence:</a:t>
                </a:r>
              </a:p>
              <a:p>
                <a:pPr marL="0" indent="0" algn="ctr">
                  <a:buNone/>
                </a:pPr>
                <a:r>
                  <a:rPr lang="en-US" sz="3600" dirty="0" smtClean="0"/>
                  <a:t>1, 1, 2, 3, 5, 8, 13, 21, …</a:t>
                </a:r>
              </a:p>
              <a:p>
                <a:pPr marL="0" indent="0" algn="ctr">
                  <a:buNone/>
                </a:pPr>
                <a:endParaRPr lang="en-US" sz="3600" dirty="0" smtClean="0"/>
              </a:p>
              <a:p>
                <a:pPr marL="0" indent="0" algn="ctr">
                  <a:buNone/>
                </a:pPr>
                <a:r>
                  <a:rPr lang="en-US" sz="3600" dirty="0" smtClean="0"/>
                  <a:t>How would you describe the pattern in words?</a:t>
                </a:r>
              </a:p>
              <a:p>
                <a:pPr marL="0" indent="0" algn="ctr">
                  <a:buNone/>
                </a:pPr>
                <a:r>
                  <a:rPr lang="en-US" sz="3600" dirty="0" smtClean="0">
                    <a:solidFill>
                      <a:srgbClr val="FF0000"/>
                    </a:solidFill>
                  </a:rPr>
                  <a:t>Next</a:t>
                </a:r>
                <a:r>
                  <a:rPr lang="en-US" sz="3600" dirty="0" smtClean="0"/>
                  <a:t> = </a:t>
                </a:r>
                <a:r>
                  <a:rPr lang="en-US" sz="3600" dirty="0" smtClean="0">
                    <a:solidFill>
                      <a:srgbClr val="00B050"/>
                    </a:solidFill>
                  </a:rPr>
                  <a:t>Current</a:t>
                </a:r>
                <a:r>
                  <a:rPr lang="en-US" sz="3600" dirty="0" smtClean="0"/>
                  <a:t> + </a:t>
                </a:r>
                <a:r>
                  <a:rPr lang="en-US" sz="3600" dirty="0" smtClean="0">
                    <a:solidFill>
                      <a:srgbClr val="00B0F0"/>
                    </a:solidFill>
                  </a:rPr>
                  <a:t>Previous</a:t>
                </a:r>
                <a:r>
                  <a:rPr lang="en-US" sz="3600" dirty="0" smtClean="0"/>
                  <a:t>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4525963"/>
              </a:xfrm>
              <a:blipFill rotWithShape="1">
                <a:blip r:embed="rId2"/>
                <a:stretch>
                  <a:fillRect t="-2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98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1, 1, 2, 3, 5, 8, 13, 21, 34, 55, …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519941" y="1143000"/>
                <a:ext cx="5189717" cy="962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den>
                    </m:f>
                    <m:r>
                      <a:rPr lang="en-US" sz="40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smtClean="0"/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/>
                          </a:rPr>
                          <m:t>1</m:t>
                        </m:r>
                      </m:den>
                    </m:f>
                    <m:r>
                      <a:rPr lang="en-US" sz="4000" b="0" i="1" dirty="0" smtClean="0">
                        <a:latin typeface="Cambria Math"/>
                      </a:rPr>
                      <m:t>=2</m:t>
                    </m:r>
                  </m:oMath>
                </a14:m>
                <a:r>
                  <a:rPr lang="en-US" sz="4000" dirty="0" smtClean="0"/>
                  <a:t> 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4000" b="0" i="1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/>
                      </a:rPr>
                      <m:t>1.5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41" y="1143000"/>
                <a:ext cx="5189717" cy="962828"/>
              </a:xfrm>
              <a:prstGeom prst="rect">
                <a:avLst/>
              </a:prstGeom>
              <a:blipFill rotWithShape="1">
                <a:blip r:embed="rId2"/>
                <a:stretch>
                  <a:fillRect b="-14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09600" y="2258228"/>
                <a:ext cx="2286000" cy="433381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258228"/>
                <a:ext cx="2286000" cy="43338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149435" y="2258228"/>
                <a:ext cx="2667000" cy="43266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21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55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34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435" y="2258228"/>
                <a:ext cx="2667000" cy="432663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981200" y="2514600"/>
                <a:ext cx="1828800" cy="4525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66</m:t>
                          </m:r>
                        </m:e>
                      </m:acc>
                    </m:oMath>
                  </m:oMathPara>
                </a14:m>
                <a:endParaRPr lang="en-US" sz="3600" b="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1.6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1.625</m:t>
                      </m:r>
                    </m:oMath>
                  </m:oMathPara>
                </a14:m>
                <a:endParaRPr lang="en-US" sz="3600" b="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514600"/>
                <a:ext cx="1828800" cy="45255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6019800" y="2514600"/>
                <a:ext cx="2133600" cy="3984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615384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619047</m:t>
                          </m:r>
                        </m:e>
                      </m:acc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en-US" sz="36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1.61764706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14600"/>
                <a:ext cx="2133600" cy="3984168"/>
              </a:xfrm>
              <a:prstGeom prst="rect">
                <a:avLst/>
              </a:prstGeom>
              <a:blipFill rotWithShape="1">
                <a:blip r:embed="rId6"/>
                <a:stretch>
                  <a:fillRect r="-14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35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 are the next few: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89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55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=1.61818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18</m:t>
                          </m:r>
                        </m:e>
                      </m:acc>
                    </m:oMath>
                  </m:oMathPara>
                </a14:m>
                <a:endParaRPr lang="en-US" sz="3600" b="0" dirty="0" smtClean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144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89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=1.6179775</m:t>
                      </m:r>
                    </m:oMath>
                  </m:oMathPara>
                </a14:m>
                <a:endParaRPr lang="en-US" sz="3600" b="0" dirty="0" smtClean="0"/>
              </a:p>
              <a:p>
                <a:pPr marL="0" indent="0">
                  <a:buNone/>
                </a:pPr>
                <a:endParaRPr lang="en-US" sz="36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233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144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=1.618055</m:t>
                      </m:r>
                      <m:acc>
                        <m:accPr>
                          <m:chr m:val="̅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5</m:t>
                          </m:r>
                        </m:e>
                      </m:acc>
                    </m:oMath>
                  </m:oMathPara>
                </a14:m>
                <a:endParaRPr lang="en-US" sz="3600" b="0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3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</a:t>
            </a:r>
            <a:r>
              <a:rPr lang="en-US" dirty="0" smtClean="0"/>
              <a:t>olden Ratio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 smtClean="0"/>
                  <a:t>They are getting closer to the same number:</a:t>
                </a:r>
                <a:br>
                  <a:rPr lang="en-US" sz="3200" dirty="0" smtClean="0"/>
                </a:br>
                <a14:m>
                  <m:oMath xmlns:m="http://schemas.openxmlformats.org/officeDocument/2006/math">
                    <m:r>
                      <a:rPr lang="el-GR" sz="3200" i="1" smtClean="0">
                        <a:latin typeface="Cambria Math"/>
                      </a:rPr>
                      <m:t>𝜑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 ≈1.61803398875</m:t>
                    </m:r>
                  </m:oMath>
                </a14:m>
                <a:endParaRPr lang="en-US" sz="3200" dirty="0" smtClean="0"/>
              </a:p>
              <a:p>
                <a:r>
                  <a:rPr lang="en-US" sz="3200" dirty="0" smtClean="0"/>
                  <a:t>We call this number the “Golden Ratio”</a:t>
                </a:r>
              </a:p>
              <a:p>
                <a:r>
                  <a:rPr lang="en-US" sz="3200" dirty="0" smtClean="0"/>
                  <a:t>Why do you think we use the word ratio?</a:t>
                </a:r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40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70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Why is the Golden </a:t>
            </a:r>
            <a:r>
              <a:rPr lang="en-US" sz="4000" dirty="0"/>
              <a:t>R</a:t>
            </a:r>
            <a:r>
              <a:rPr lang="en-US" sz="4000" dirty="0" smtClean="0"/>
              <a:t>atio Important?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87" y="2671762"/>
            <a:ext cx="2714625" cy="26574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19200"/>
            <a:ext cx="5486400" cy="53708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12537"/>
            <a:ext cx="5486400" cy="537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9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382000" cy="20574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Why do Plants do </a:t>
            </a:r>
            <a:r>
              <a:rPr lang="en-US" dirty="0">
                <a:hlinkClick r:id="rId2"/>
              </a:rPr>
              <a:t>T</a:t>
            </a:r>
            <a:r>
              <a:rPr lang="en-US" dirty="0" smtClean="0">
                <a:hlinkClick r:id="rId2"/>
              </a:rPr>
              <a:t>his?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4495800"/>
            <a:ext cx="71151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http://www.mathsisfun.com/numbers/nature-golden-ratio-fibonacci.html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https://www.youtube.com/watch?v=ahXIMUkSXX0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11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for a change of Pace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Remember the quadratic formula?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𝑏𝑥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dirty="0" smtClean="0"/>
                  <a:t> then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𝑥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</a:rPr>
                          <m:t>−</m:t>
                        </m:r>
                        <m:r>
                          <a:rPr lang="en-US" i="1" smtClean="0">
                            <a:latin typeface="Cambria Math"/>
                          </a:rPr>
                          <m:t>𝑏</m:t>
                        </m:r>
                        <m:r>
                          <a:rPr lang="en-US" i="1" smtClean="0">
                            <a:latin typeface="Cambria Math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i="1" smtClean="0">
                                <a:latin typeface="Cambria Math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  <m:r>
                          <a:rPr lang="en-US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Let’s use it on the equation: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−1=0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Solution: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1±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03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101</TotalTime>
  <Words>481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Adjacency</vt:lpstr>
      <vt:lpstr>The Fibonacci Sequence and the Golden Ratio</vt:lpstr>
      <vt:lpstr>Can we find a pattern?</vt:lpstr>
      <vt:lpstr>What is the pattern?</vt:lpstr>
      <vt:lpstr>1, 1, 2, 3, 5, 8, 13, 21, 34, 55, … </vt:lpstr>
      <vt:lpstr>Here are the next few:</vt:lpstr>
      <vt:lpstr>The Golden Ratio</vt:lpstr>
      <vt:lpstr>Why is the Golden Ratio Important?</vt:lpstr>
      <vt:lpstr>Why do Plants do This?</vt:lpstr>
      <vt:lpstr>Now for a change of Pace</vt:lpstr>
      <vt:lpstr>Why is that?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Fibonacci Sequence and the Golden Ratio</dc:title>
  <dc:creator>Ryan and KaraLee</dc:creator>
  <cp:lastModifiedBy>Ryan and KaraLee</cp:lastModifiedBy>
  <cp:revision>10</cp:revision>
  <dcterms:created xsi:type="dcterms:W3CDTF">2014-05-02T04:00:21Z</dcterms:created>
  <dcterms:modified xsi:type="dcterms:W3CDTF">2014-05-02T05:41:35Z</dcterms:modified>
</cp:coreProperties>
</file>